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0" r:id="rId4"/>
    <p:sldId id="264" r:id="rId5"/>
    <p:sldId id="265" r:id="rId6"/>
    <p:sldId id="267" r:id="rId7"/>
    <p:sldId id="268" r:id="rId8"/>
    <p:sldId id="266" r:id="rId9"/>
    <p:sldId id="269" r:id="rId10"/>
    <p:sldId id="270" r:id="rId11"/>
    <p:sldId id="272" r:id="rId12"/>
    <p:sldId id="273" r:id="rId13"/>
    <p:sldId id="275" r:id="rId14"/>
    <p:sldId id="276" r:id="rId15"/>
    <p:sldId id="274" r:id="rId16"/>
    <p:sldId id="278" r:id="rId17"/>
    <p:sldId id="279" r:id="rId18"/>
    <p:sldId id="277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4" d="100"/>
          <a:sy n="74" d="100"/>
        </p:scale>
        <p:origin x="-16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564904"/>
            <a:ext cx="8784976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784976" cy="172819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Создание развивающей </a:t>
            </a:r>
            <a:r>
              <a:rPr lang="ru-RU" sz="2800" dirty="0" smtClean="0"/>
              <a:t>среды </a:t>
            </a:r>
            <a:r>
              <a:rPr lang="ru-RU" sz="2800" dirty="0" smtClean="0"/>
              <a:t>для развития </a:t>
            </a:r>
            <a:r>
              <a:rPr lang="ru-RU" sz="2800" dirty="0" err="1" smtClean="0"/>
              <a:t>сюжетно-отобразительных</a:t>
            </a:r>
            <a:r>
              <a:rPr lang="ru-RU" sz="2800" dirty="0" smtClean="0"/>
              <a:t> </a:t>
            </a:r>
            <a:r>
              <a:rPr lang="ru-RU" sz="2800" dirty="0" smtClean="0"/>
              <a:t>игр           для детей раннего возраста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429309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E1E78"/>
                </a:solidFill>
              </a:rPr>
              <a:t>Старший воспитатель МБДОУ №11 «Одуванчик» Астанина Наталья Владимировна</a:t>
            </a:r>
            <a:endParaRPr lang="ru-RU" sz="2000" b="1" dirty="0">
              <a:solidFill>
                <a:srgbClr val="1E1E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532440" cy="934873"/>
          </a:xfrm>
        </p:spPr>
        <p:txBody>
          <a:bodyPr>
            <a:normAutofit/>
          </a:bodyPr>
          <a:lstStyle/>
          <a:p>
            <a:r>
              <a:rPr lang="ru-RU" b="1" dirty="0" smtClean="0"/>
              <a:t>Список литературы: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060848"/>
            <a:ext cx="86044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1E78"/>
                </a:solidFill>
              </a:rPr>
              <a:t>Воспитание и развитие детей раннего возраста: Пособие для воспитателя детского сада/В.В. </a:t>
            </a:r>
            <a:r>
              <a:rPr lang="ru-RU" sz="2000" dirty="0" err="1" smtClean="0">
                <a:solidFill>
                  <a:srgbClr val="1E1E78"/>
                </a:solidFill>
              </a:rPr>
              <a:t>Гербова</a:t>
            </a:r>
            <a:r>
              <a:rPr lang="ru-RU" sz="2000" dirty="0" smtClean="0">
                <a:solidFill>
                  <a:srgbClr val="1E1E78"/>
                </a:solidFill>
              </a:rPr>
              <a:t>, Р.Г. Козакова. -М.: Просвещение, 1981.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1E78"/>
                </a:solidFill>
              </a:rPr>
              <a:t>Игра дошкольника . Абрамян Л.А., Антонова Т.В. – М.: Просвещение. 1989.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1E78"/>
                </a:solidFill>
              </a:rPr>
              <a:t>Дети раннего возраста в дошкольных  учреждениях: Кн. Для воспитателя дет. сада/ К.Л. Печора, Г.В. </a:t>
            </a:r>
            <a:r>
              <a:rPr lang="ru-RU" sz="2000" dirty="0" err="1" smtClean="0">
                <a:solidFill>
                  <a:srgbClr val="1E1E78"/>
                </a:solidFill>
              </a:rPr>
              <a:t>Пантюхина</a:t>
            </a:r>
            <a:r>
              <a:rPr lang="ru-RU" sz="2000" dirty="0" smtClean="0">
                <a:solidFill>
                  <a:srgbClr val="1E1E78"/>
                </a:solidFill>
              </a:rPr>
              <a:t>. –М.: Просвещение,1986.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1E78"/>
                </a:solidFill>
              </a:rPr>
              <a:t>Павлова Л.Н. Раннее детство: предметно-развивающая среда и воспитание. Методическое пособие для педагогов групп раннего возраста. М.: Центр «Школьная книга», 2004.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1E78"/>
                </a:solidFill>
              </a:rPr>
              <a:t>Зворыгина Первые сюжетные игры малышей: Пособие для воспитателя дет. сада. - М.: Просвещение, 1988.</a:t>
            </a:r>
          </a:p>
          <a:p>
            <a:pPr lvl="0"/>
            <a:endParaRPr lang="ru-RU" sz="2800" dirty="0" smtClean="0">
              <a:solidFill>
                <a:srgbClr val="1E1E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532440" cy="93487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Примерная тематика сюжетно - отобразительных  игр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для детей второй группы раннего возраста </a:t>
            </a:r>
            <a:br>
              <a:rPr lang="ru-RU" sz="2400" b="1" dirty="0" smtClean="0"/>
            </a:br>
            <a:r>
              <a:rPr lang="ru-RU" sz="2400" b="1" dirty="0" smtClean="0"/>
              <a:t>(с 2 года до 3 лет)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204864"/>
            <a:ext cx="8604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1E1E78"/>
                </a:solidFill>
              </a:rPr>
              <a:t>Игры с куклами </a:t>
            </a:r>
            <a:r>
              <a:rPr lang="ru-RU" sz="2400" dirty="0" smtClean="0">
                <a:solidFill>
                  <a:srgbClr val="1E1E78"/>
                </a:solidFill>
              </a:rPr>
              <a:t>(кормление, купание, укладывание спать, куклы просыпаются)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куклы одеваются на прогулку, куклы на прогулке,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 кукла заболела,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 комната для куклы, 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куклы идут в детский сад, 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куклы отдыхают (смотрят телевизор, читают, слушают музыку, идут в гости, на праздник, едут на дачу, в деревню)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88832" cy="93487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Игры с машинами и другим транспортом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604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solidFill>
                  <a:srgbClr val="1E1E78"/>
                </a:solidFill>
              </a:rPr>
              <a:t>Разный транспорт (легковая машина, грузовая машина, подъемный кран, трактор, самосвал, автобус, продуктовая машина, паровоз (поезд), самолет, корабль )</a:t>
            </a:r>
          </a:p>
          <a:p>
            <a:pPr lvl="0" algn="just"/>
            <a:r>
              <a:rPr lang="ru-RU" sz="2400" dirty="0" smtClean="0">
                <a:solidFill>
                  <a:srgbClr val="1E1E78"/>
                </a:solidFill>
              </a:rPr>
              <a:t>Машина едет по улице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Мойка машины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Ремонт машины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Заправка машины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Легковая машина катает друзей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Грузовая машина везет грузы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Подъемный кран работает на стройке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Трактор работает в поле</a:t>
            </a:r>
          </a:p>
          <a:p>
            <a:pPr lvl="0"/>
            <a:r>
              <a:rPr lang="ru-RU" sz="2400" dirty="0" smtClean="0">
                <a:solidFill>
                  <a:srgbClr val="1E1E78"/>
                </a:solidFill>
              </a:rPr>
              <a:t>Автобус везет пассажиров и т.п.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3120" y="692696"/>
            <a:ext cx="7920880" cy="93487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Игры с игрушечными животными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89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Уход за животными: кормление, укладывание спать, прогулка, купание, одевание, лечение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Цирк зверей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Звери-музыканты (звериный концерт)</a:t>
            </a:r>
          </a:p>
          <a:p>
            <a:pPr lvl="0"/>
            <a:endParaRPr lang="ru-RU" sz="2800" dirty="0" smtClean="0">
              <a:solidFill>
                <a:srgbClr val="1E1E78"/>
              </a:solidFill>
            </a:endParaRPr>
          </a:p>
          <a:p>
            <a:r>
              <a:rPr lang="ru-RU" sz="2800" dirty="0" smtClean="0"/>
              <a:t> 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solidFill>
                <a:srgbClr val="1E1E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9752" y="620688"/>
            <a:ext cx="6552728" cy="93487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Игры со строительным материалом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60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dirty="0" smtClean="0">
                <a:solidFill>
                  <a:srgbClr val="1E1E78"/>
                </a:solidFill>
              </a:rPr>
              <a:t>Постройка помещений, архитектурных сооружений (дома, башенки, гаражи, заборы, сараи)</a:t>
            </a:r>
          </a:p>
          <a:p>
            <a:pPr lvl="0" algn="just"/>
            <a:r>
              <a:rPr lang="ru-RU" sz="2800" dirty="0" smtClean="0">
                <a:solidFill>
                  <a:srgbClr val="1E1E78"/>
                </a:solidFill>
              </a:rPr>
              <a:t>Постройка путей сообщения (мосты, дороги)</a:t>
            </a:r>
          </a:p>
          <a:p>
            <a:pPr lvl="0" algn="just"/>
            <a:r>
              <a:rPr lang="ru-RU" sz="2800" dirty="0" smtClean="0">
                <a:solidFill>
                  <a:srgbClr val="1E1E78"/>
                </a:solidFill>
              </a:rPr>
              <a:t>Постройка транспортных средств (машины, корабли, самолеты)</a:t>
            </a:r>
          </a:p>
          <a:p>
            <a:pPr algn="just"/>
            <a:r>
              <a:rPr lang="ru-RU" sz="2800" dirty="0" smtClean="0">
                <a:solidFill>
                  <a:srgbClr val="1E1E78"/>
                </a:solidFill>
              </a:rPr>
              <a:t> Для обыгрывания постройки  игрушки (транспорт, сюжетные фигурки – наборы домашних и диких животных и их детеныши, птицы, люди, сказочные персонажи.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88832" cy="9348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Игры в магазин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Булочная (хлебный магазин)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Овощной магазин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Мясной, колбасный магазин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Магазин одежды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Обувной магазин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Мебельный магазин</a:t>
            </a:r>
          </a:p>
          <a:p>
            <a:pPr lvl="0"/>
            <a:endParaRPr lang="ru-RU" sz="2400" dirty="0" smtClean="0">
              <a:solidFill>
                <a:srgbClr val="1E1E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88832" cy="9348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Игры в больницу (аптеку)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 Прием в кабинет врача (доктора)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Работа процедурного кабинета (прививки, уколы)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Аптека</a:t>
            </a:r>
            <a:endParaRPr lang="ru-RU" sz="2400" dirty="0" smtClean="0">
              <a:solidFill>
                <a:srgbClr val="1E1E78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87624" y="3140968"/>
            <a:ext cx="7488832" cy="934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Игры в деревню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024" y="3933056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 Обитатели бабушкиного двора (домашние животные)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 Бабушкин огород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 Бабушкин сад</a:t>
            </a:r>
            <a:endParaRPr lang="ru-RU" sz="2400" dirty="0" smtClean="0">
              <a:solidFill>
                <a:srgbClr val="1E1E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934873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Игры в мастерскую 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 </a:t>
            </a:r>
            <a:r>
              <a:rPr lang="ru-RU" sz="2600" dirty="0" smtClean="0">
                <a:solidFill>
                  <a:srgbClr val="1E1E78"/>
                </a:solidFill>
              </a:rPr>
              <a:t>Ремонт (пошив) одежды, обуви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1E1E78"/>
                </a:solidFill>
              </a:rPr>
              <a:t>Ремонт машин и механизмов (телевизоров, холодильников)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1E1E78"/>
                </a:solidFill>
              </a:rPr>
              <a:t> Изготовление приспособлений, инструментов ( ключей)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2267744" y="2564904"/>
            <a:ext cx="6264696" cy="934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Игры в парикмахерскую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356992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 </a:t>
            </a:r>
            <a:r>
              <a:rPr lang="ru-RU" sz="2600" dirty="0" smtClean="0">
                <a:solidFill>
                  <a:srgbClr val="1E1E78"/>
                </a:solidFill>
              </a:rPr>
              <a:t>Стрижка волос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1E1E78"/>
                </a:solidFill>
              </a:rPr>
              <a:t>Прически</a:t>
            </a:r>
          </a:p>
          <a:p>
            <a:pPr lvl="0">
              <a:buFont typeface="Wingdings" pitchFamily="2" charset="2"/>
              <a:buChar char="§"/>
            </a:pPr>
            <a:r>
              <a:rPr lang="ru-RU" sz="2600" dirty="0" smtClean="0">
                <a:solidFill>
                  <a:srgbClr val="1E1E78"/>
                </a:solidFill>
              </a:rPr>
              <a:t>Маникюр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085184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 Почтальон разносит письма и телеграммы</a:t>
            </a:r>
          </a:p>
          <a:p>
            <a:pPr lvl="0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1E1E78"/>
                </a:solidFill>
              </a:rPr>
              <a:t>Отправление посылок на почте</a:t>
            </a:r>
            <a:endParaRPr lang="ru-RU" sz="2600" dirty="0" smtClean="0">
              <a:solidFill>
                <a:srgbClr val="1E1E78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267744" y="4077072"/>
            <a:ext cx="6264696" cy="934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Игры в почту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lifba.ru/storage/img/products/45772/808b7fdab3944ae42d769db0bf8d5efc.jpg"/>
          <p:cNvPicPr/>
          <p:nvPr/>
        </p:nvPicPr>
        <p:blipFill>
          <a:blip r:embed="rId2" cstate="print"/>
          <a:srcRect l="11842" r="14474"/>
          <a:stretch>
            <a:fillRect/>
          </a:stretch>
        </p:blipFill>
        <p:spPr bwMode="auto">
          <a:xfrm rot="296459">
            <a:off x="4713474" y="766239"/>
            <a:ext cx="3600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76672"/>
            <a:ext cx="1872208" cy="27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https://st.violity.com/auction/big/auctions/85/92/91/85929196.jpg"/>
          <p:cNvPicPr>
            <a:picLocks noChangeAspect="1" noChangeArrowheads="1"/>
          </p:cNvPicPr>
          <p:nvPr/>
        </p:nvPicPr>
        <p:blipFill>
          <a:blip r:embed="rId4" cstate="print"/>
          <a:srcRect l="9747" t="4878" r="12274" b="12195"/>
          <a:stretch>
            <a:fillRect/>
          </a:stretch>
        </p:blipFill>
        <p:spPr bwMode="auto">
          <a:xfrm>
            <a:off x="247284" y="476672"/>
            <a:ext cx="1948452" cy="2760307"/>
          </a:xfrm>
          <a:prstGeom prst="rect">
            <a:avLst/>
          </a:prstGeom>
          <a:noFill/>
        </p:spPr>
      </p:pic>
      <p:pic>
        <p:nvPicPr>
          <p:cNvPr id="28679" name="Picture 7" descr="https://cv01.studmed.ru/b60eb78ebe4/d5d2b7e.jpg"/>
          <p:cNvPicPr>
            <a:picLocks noChangeAspect="1" noChangeArrowheads="1"/>
          </p:cNvPicPr>
          <p:nvPr/>
        </p:nvPicPr>
        <p:blipFill>
          <a:blip r:embed="rId5" cstate="print"/>
          <a:srcRect l="22680" t="12978" r="34481" b="5907"/>
          <a:stretch>
            <a:fillRect/>
          </a:stretch>
        </p:blipFill>
        <p:spPr bwMode="auto">
          <a:xfrm rot="20934233">
            <a:off x="1513105" y="3659197"/>
            <a:ext cx="1917861" cy="2820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628800"/>
            <a:ext cx="8712968" cy="1150897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Примерная тематика сюжетно - отобразительных  игр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для детей первой группы раннего возраста </a:t>
            </a:r>
            <a:br>
              <a:rPr lang="ru-RU" sz="2700" b="1" dirty="0" smtClean="0"/>
            </a:br>
            <a:r>
              <a:rPr lang="ru-RU" sz="2700" b="1" dirty="0" smtClean="0"/>
              <a:t>(с 1 года до 2 лет)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2492896"/>
            <a:ext cx="71287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E1E78"/>
                </a:solidFill>
              </a:rPr>
              <a:t>Игры с куклами:</a:t>
            </a:r>
            <a:endParaRPr lang="ru-RU" sz="2800" dirty="0" smtClean="0">
              <a:solidFill>
                <a:srgbClr val="1E1E78"/>
              </a:solidFill>
            </a:endParaRP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Знакомство с куклами </a:t>
            </a: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Кормление кукол</a:t>
            </a: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Купание</a:t>
            </a: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Укладывание спать</a:t>
            </a: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Куклы одеваются на прогулку</a:t>
            </a: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Кукла заболела</a:t>
            </a: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Комната для куклы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092280" cy="1150897"/>
          </a:xfrm>
        </p:spPr>
        <p:txBody>
          <a:bodyPr/>
          <a:lstStyle/>
          <a:p>
            <a:r>
              <a:rPr lang="ru-RU" dirty="0" smtClean="0"/>
              <a:t>Куклы: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7129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с</a:t>
            </a:r>
            <a:r>
              <a:rPr lang="ru-RU" sz="2400" b="1" dirty="0" smtClean="0">
                <a:solidFill>
                  <a:srgbClr val="1E1E78"/>
                </a:solidFill>
              </a:rPr>
              <a:t> </a:t>
            </a:r>
            <a:r>
              <a:rPr lang="ru-RU" sz="2400" dirty="0" smtClean="0">
                <a:solidFill>
                  <a:srgbClr val="1E1E78"/>
                </a:solidFill>
              </a:rPr>
              <a:t>рельефными нарисованными волосами, имитирующие ребенка;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 с нарисованными глазами, желательно без механизма закрывания глаз;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с подвижными частями тела;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изображающие мальчиков и девочек, узнаваемых по одежде и прическе;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куклы-младенцы в конвертах; пеленки для кукол-младенцев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дидактическая кукла с полным набором верхней одежды по сезону и белья.</a:t>
            </a:r>
          </a:p>
          <a:p>
            <a:pPr algn="just"/>
            <a:r>
              <a:rPr lang="ru-RU" sz="2400" dirty="0" smtClean="0">
                <a:solidFill>
                  <a:srgbClr val="1E1E78"/>
                </a:solidFill>
              </a:rPr>
              <a:t> Одежда для кукол мальчиков и девочек, наборы одежды по сезонам.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Кукольный уголок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71296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E1E78"/>
                </a:solidFill>
              </a:rPr>
              <a:t>Оборудование для игровых действий: стол, стулья, мягкая мебель для детей. Набор мебели для кукол: стол, стул, шкаф для одежды. </a:t>
            </a:r>
          </a:p>
          <a:p>
            <a:r>
              <a:rPr lang="ru-RU" sz="2400" dirty="0" smtClean="0">
                <a:solidFill>
                  <a:srgbClr val="1E1E78"/>
                </a:solidFill>
              </a:rPr>
              <a:t>Атрибуты для создания интерьера: столовая и чайная посуда, соразмерная величине кукол, телефон, часы, картины с героями из сказок или сюжетами (дети играют, дети кушают и т.д.), фотоальбомы  и т.п. Коляски для кукол. Трюмо с безопасным зеркалом, расчески, щетки (из картона, фанеры).  </a:t>
            </a:r>
          </a:p>
          <a:p>
            <a:r>
              <a:rPr lang="ru-RU" sz="2400" dirty="0" smtClean="0">
                <a:solidFill>
                  <a:srgbClr val="1E1E78"/>
                </a:solidFill>
              </a:rPr>
              <a:t>Гладильная доска, утюжки.</a:t>
            </a:r>
          </a:p>
          <a:p>
            <a:r>
              <a:rPr lang="ru-RU" sz="2400" dirty="0" smtClean="0">
                <a:solidFill>
                  <a:srgbClr val="1E1E78"/>
                </a:solidFill>
              </a:rPr>
              <a:t>Кроватки для кукол с постельными принадлежностями (матрац, простыня, одеяло, подушка).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608512" cy="1150897"/>
          </a:xfrm>
        </p:spPr>
        <p:txBody>
          <a:bodyPr/>
          <a:lstStyle/>
          <a:p>
            <a:r>
              <a:rPr lang="ru-RU" dirty="0" smtClean="0"/>
              <a:t>Кухня: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Плита;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 полка или шкаф для посуды;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 набор кухонной посуды (столовый и чайный наборы);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набор овощей и фруктов;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муляжи продуктов </a:t>
            </a:r>
            <a:endParaRPr lang="ru-RU" sz="2400" dirty="0">
              <a:solidFill>
                <a:srgbClr val="1E1E78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15616" y="3356992"/>
            <a:ext cx="7272808" cy="934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Поликлиника: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221088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тематический набор доктора,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фонендоскоп;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 градусник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548680"/>
            <a:ext cx="7272808" cy="1150897"/>
          </a:xfrm>
        </p:spPr>
        <p:txBody>
          <a:bodyPr>
            <a:normAutofit/>
          </a:bodyPr>
          <a:lstStyle/>
          <a:p>
            <a:r>
              <a:rPr lang="ru-RU" dirty="0" smtClean="0"/>
              <a:t>Для купания: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E1E78"/>
                </a:solidFill>
              </a:rPr>
              <a:t>Ванны для купания кукол, тазик, ведро, ковшик, полотенце, заместитель мыла (деревянный кирпичик), пеленки, расческа.</a:t>
            </a:r>
          </a:p>
          <a:p>
            <a:r>
              <a:rPr lang="ru-RU" sz="2400" dirty="0" smtClean="0">
                <a:solidFill>
                  <a:srgbClr val="1E1E78"/>
                </a:solidFill>
              </a:rPr>
              <a:t>Предметы-заместители, неоформленный материал: кубики, кирпичики, крышки цветные  и т.п.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1E1E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264696" cy="115089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Игры с машинами и транспортом: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Машина едет по улице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Машина катает друзей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Грузовая машина везёт груз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Паровоз (поезд) едет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Корабль плывет</a:t>
            </a:r>
          </a:p>
          <a:p>
            <a:pPr lvl="0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1E1E78"/>
                </a:solidFill>
              </a:rPr>
              <a:t>Самолет летит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1E1E7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861048"/>
            <a:ext cx="8604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1E1E78"/>
                </a:solidFill>
              </a:rPr>
              <a:t>Различные машины и транспорт. </a:t>
            </a:r>
          </a:p>
          <a:p>
            <a:pPr algn="just"/>
            <a:r>
              <a:rPr lang="ru-RU" sz="2400" dirty="0" smtClean="0">
                <a:solidFill>
                  <a:srgbClr val="1E1E78"/>
                </a:solidFill>
              </a:rPr>
              <a:t>Легковые машины для катания кукол, животных.</a:t>
            </a:r>
          </a:p>
          <a:p>
            <a:pPr algn="just"/>
            <a:r>
              <a:rPr lang="ru-RU" sz="2400" dirty="0" smtClean="0">
                <a:solidFill>
                  <a:srgbClr val="1E1E78"/>
                </a:solidFill>
              </a:rPr>
              <a:t> Грузовые машины везут груз. </a:t>
            </a:r>
          </a:p>
          <a:p>
            <a:pPr algn="just"/>
            <a:r>
              <a:rPr lang="ru-RU" sz="2400" dirty="0" smtClean="0">
                <a:solidFill>
                  <a:srgbClr val="1E1E78"/>
                </a:solidFill>
              </a:rPr>
              <a:t>Набор инструментов (молоток, ключ и т.п.) для ремонта машины. </a:t>
            </a:r>
          </a:p>
          <a:p>
            <a:pPr algn="just"/>
            <a:r>
              <a:rPr lang="ru-RU" sz="2400" dirty="0" smtClean="0">
                <a:solidFill>
                  <a:srgbClr val="1E1E78"/>
                </a:solidFill>
              </a:rPr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23120" y="692696"/>
            <a:ext cx="7920880" cy="93487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Игры с игрушечными животными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916832"/>
            <a:ext cx="889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Уход за животными: кормление, укладывание спать, прогулка, купание, одевание, лечение.</a:t>
            </a:r>
          </a:p>
          <a:p>
            <a:r>
              <a:rPr lang="ru-RU" sz="2800" dirty="0" smtClean="0">
                <a:solidFill>
                  <a:srgbClr val="1E1E78"/>
                </a:solidFill>
              </a:rPr>
              <a:t>Фигурки животных и их детенышей  реалистичного цвета</a:t>
            </a:r>
          </a:p>
          <a:p>
            <a:r>
              <a:rPr lang="ru-RU" sz="2800" dirty="0" smtClean="0">
                <a:solidFill>
                  <a:srgbClr val="1E1E78"/>
                </a:solidFill>
              </a:rPr>
              <a:t>Фигурки птиц (цыплята, курочка, петушок, уточка и т.п.) реалистичного цвета </a:t>
            </a:r>
          </a:p>
          <a:p>
            <a:r>
              <a:rPr lang="ru-RU" sz="2800" dirty="0" smtClean="0"/>
              <a:t> 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>
              <a:solidFill>
                <a:srgbClr val="1E1E7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532440" cy="93487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Игры со строительным материалом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025908"/>
            <a:ext cx="8604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Постройка дома (кубик, призма)</a:t>
            </a:r>
          </a:p>
          <a:p>
            <a:pPr lvl="0"/>
            <a:r>
              <a:rPr lang="ru-RU" sz="2800" dirty="0" smtClean="0">
                <a:solidFill>
                  <a:srgbClr val="1E1E78"/>
                </a:solidFill>
              </a:rPr>
              <a:t>Постройка башни, забора, ворот,  дорожки, скамейки, кровати, стула и т.п.</a:t>
            </a:r>
          </a:p>
          <a:p>
            <a:pPr algn="just"/>
            <a:r>
              <a:rPr lang="ru-RU" sz="2800" dirty="0" smtClean="0">
                <a:solidFill>
                  <a:srgbClr val="1E1E78"/>
                </a:solidFill>
              </a:rPr>
              <a:t>Строительный  материал, легкий модульный материал.</a:t>
            </a:r>
          </a:p>
          <a:p>
            <a:pPr algn="just"/>
            <a:r>
              <a:rPr lang="ru-RU" sz="2800" dirty="0" smtClean="0">
                <a:solidFill>
                  <a:srgbClr val="1E1E78"/>
                </a:solidFill>
              </a:rPr>
              <a:t> Для обыгрывания постройки  игрушки (транспорт, сюжетные фигурки – наборы домашних и диких животных и их детеныши, птицы, люди, сказочные персонажи.</a:t>
            </a:r>
          </a:p>
        </p:txBody>
      </p:sp>
    </p:spTree>
    <p:extLst>
      <p:ext uri="{BB962C8B-B14F-4D97-AF65-F5344CB8AC3E}">
        <p14:creationId xmlns=""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52524add839185aad7dd9433c9b3a0c169f2a9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937</Words>
  <Application>Microsoft Office PowerPoint</Application>
  <PresentationFormat>Экран (4:3)</PresentationFormat>
  <Paragraphs>123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Создание развивающей среды для развития сюжетно-отобразительных игр           для детей раннего возраста</vt:lpstr>
      <vt:lpstr>Примерная тематика сюжетно - отобразительных  игр   для детей первой группы раннего возраста  (с 1 года до 2 лет) </vt:lpstr>
      <vt:lpstr>Куклы:</vt:lpstr>
      <vt:lpstr>Кукольный уголок</vt:lpstr>
      <vt:lpstr>Кухня:</vt:lpstr>
      <vt:lpstr>Для купания:</vt:lpstr>
      <vt:lpstr>Игры с машинами и транспортом: </vt:lpstr>
      <vt:lpstr>Игры с игрушечными животными</vt:lpstr>
      <vt:lpstr>Игры со строительным материалом</vt:lpstr>
      <vt:lpstr>Список литературы:</vt:lpstr>
      <vt:lpstr>Примерная тематика сюжетно - отобразительных  игр   для детей второй группы раннего возраста  (с 2 года до 3 лет)</vt:lpstr>
      <vt:lpstr>Игры с машинами и другим транспортом</vt:lpstr>
      <vt:lpstr>Игры с игрушечными животными</vt:lpstr>
      <vt:lpstr>Игры со строительным материалом</vt:lpstr>
      <vt:lpstr>Игры в магазин</vt:lpstr>
      <vt:lpstr>Игры в больницу (аптеку)</vt:lpstr>
      <vt:lpstr>Игры в мастерскую </vt:lpstr>
      <vt:lpstr>Слайд 18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Радужные ромбики</dc:title>
  <dc:creator>obstinate</dc:creator>
  <dc:description>Шаблон презентации с сайта https://presentation-creation.ru/</dc:description>
  <cp:lastModifiedBy>Наталья</cp:lastModifiedBy>
  <cp:revision>497</cp:revision>
  <dcterms:created xsi:type="dcterms:W3CDTF">2018-02-25T09:09:03Z</dcterms:created>
  <dcterms:modified xsi:type="dcterms:W3CDTF">2024-01-16T02:00:58Z</dcterms:modified>
</cp:coreProperties>
</file>